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  <p:sldId id="266" r:id="rId4"/>
    <p:sldId id="267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16.png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20"/>
          <p:cNvGraphicFramePr>
            <a:graphicFrameLocks noGrp="1"/>
          </p:cNvGraphicFramePr>
          <p:nvPr/>
        </p:nvGraphicFramePr>
        <p:xfrm>
          <a:off x="7175372" y="1487042"/>
          <a:ext cx="1703070" cy="3883660"/>
        </p:xfrm>
        <a:graphic>
          <a:graphicData uri="http://schemas.openxmlformats.org/drawingml/2006/table">
            <a:tbl>
              <a:tblPr/>
              <a:tblGrid>
                <a:gridCol w="1703070"/>
              </a:tblGrid>
              <a:tr h="38836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609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09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9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9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2" name="textbox 32"/>
          <p:cNvSpPr/>
          <p:nvPr/>
        </p:nvSpPr>
        <p:spPr>
          <a:xfrm>
            <a:off x="346787" y="146994"/>
            <a:ext cx="5604509" cy="6089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5745" algn="l" rtl="0" eaLnBrk="0">
              <a:lnSpc>
                <a:spcPct val="91000"/>
              </a:lnSpc>
              <a:spcBef>
                <a:spcPts val="0"/>
              </a:spcBef>
              <a:tabLst>
                <a:tab pos="347345" algn="l"/>
              </a:tabLst>
            </a:pPr>
            <a:r>
              <a:rPr sz="3200" b="1" kern="0" spc="11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3200" b="1" kern="0" spc="-36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b="1" kern="0" spc="11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3200" b="1" kern="0" spc="-59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b="1" kern="0" spc="11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</a:t>
            </a:r>
            <a:r>
              <a:rPr sz="3200" b="1" kern="0" spc="-48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zh-CN" sz="3200" b="1" kern="0" spc="11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博罗县项目建设一体化服务平台代办帮办</a:t>
            </a:r>
            <a:r>
              <a:rPr sz="3200" b="1" kern="0" spc="11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”</a:t>
            </a:r>
            <a:r>
              <a:rPr sz="3200" b="1" kern="0" spc="11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登陆</a:t>
            </a:r>
            <a:r>
              <a:rPr sz="3200" b="1" kern="0" spc="10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使用流程</a:t>
            </a:r>
            <a:endParaRPr sz="3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9487" y="159694"/>
            <a:ext cx="233524" cy="541670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793118" y="6109172"/>
            <a:ext cx="10605769" cy="3041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1000"/>
              </a:lnSpc>
            </a:pPr>
            <a:r>
              <a:rPr sz="20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企业只需登录</a:t>
            </a:r>
            <a:r>
              <a:rPr lang="zh-CN" sz="20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博罗县项目建设一体化服务平台即可享受</a:t>
            </a:r>
            <a:r>
              <a:rPr sz="20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贴心</a:t>
            </a:r>
            <a:r>
              <a:rPr lang="zh-CN" sz="20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代办帮办</a:t>
            </a:r>
            <a:r>
              <a:rPr sz="20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服务。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859781" y="4095912"/>
            <a:ext cx="1225550" cy="4864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8000"/>
              </a:lnSpc>
            </a:pPr>
            <a:endParaRPr sz="1500" dirty="0">
              <a:latin typeface="FangSong_GB2312"/>
              <a:ea typeface="FangSong_GB2312"/>
              <a:cs typeface="FangSong_GB2312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7175500" y="5515610"/>
            <a:ext cx="1654810" cy="517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②点击</a:t>
            </a:r>
            <a:r>
              <a:rPr lang="zh-CN" sz="1500" kern="0" spc="6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特色创新中的平台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［登陆］</a:t>
            </a:r>
            <a:endParaRPr sz="1500" dirty="0">
              <a:latin typeface="FangSong_GB2312"/>
              <a:ea typeface="FangSong_GB2312"/>
              <a:cs typeface="FangSong_GB2312"/>
            </a:endParaRPr>
          </a:p>
        </p:txBody>
      </p:sp>
      <p:pic>
        <p:nvPicPr>
          <p:cNvPr id="52" name="pictur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850379" y="3326040"/>
            <a:ext cx="325209" cy="336093"/>
          </a:xfrm>
          <a:prstGeom prst="rect">
            <a:avLst/>
          </a:prstGeom>
        </p:spPr>
      </p:pic>
      <p:pic>
        <p:nvPicPr>
          <p:cNvPr id="60" name="picture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81000" y="734174"/>
            <a:ext cx="11239500" cy="952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445" y="2338705"/>
            <a:ext cx="2441575" cy="2242820"/>
          </a:xfrm>
          <a:prstGeom prst="rect">
            <a:avLst/>
          </a:prstGeom>
        </p:spPr>
      </p:pic>
      <p:sp>
        <p:nvSpPr>
          <p:cNvPr id="3" name="textbox 50"/>
          <p:cNvSpPr/>
          <p:nvPr/>
        </p:nvSpPr>
        <p:spPr>
          <a:xfrm>
            <a:off x="4544060" y="5370830"/>
            <a:ext cx="1835785" cy="6623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lang="en-US" sz="1500" kern="0" spc="6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1.</a:t>
            </a:r>
            <a:r>
              <a:rPr lang="zh-CN" altLang="en-US" sz="1500" kern="0" spc="6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登录广东政务服务网惠州博罗页面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［登陆］</a:t>
            </a:r>
            <a:endParaRPr sz="1500" dirty="0">
              <a:latin typeface="FangSong_GB2312"/>
              <a:ea typeface="FangSong_GB2312"/>
              <a:cs typeface="FangSong_GB231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5500" y="1675130"/>
            <a:ext cx="1471930" cy="36385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8" name="table 278"/>
          <p:cNvGraphicFramePr>
            <a:graphicFrameLocks noGrp="1"/>
          </p:cNvGraphicFramePr>
          <p:nvPr/>
        </p:nvGraphicFramePr>
        <p:xfrm>
          <a:off x="10085451" y="1647063"/>
          <a:ext cx="1879600" cy="4500245"/>
        </p:xfrm>
        <a:graphic>
          <a:graphicData uri="http://schemas.openxmlformats.org/drawingml/2006/table">
            <a:tbl>
              <a:tblPr/>
              <a:tblGrid>
                <a:gridCol w="1879600"/>
              </a:tblGrid>
              <a:tr h="45002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80" name="table 280"/>
          <p:cNvGraphicFramePr>
            <a:graphicFrameLocks noGrp="1"/>
          </p:cNvGraphicFramePr>
          <p:nvPr/>
        </p:nvGraphicFramePr>
        <p:xfrm>
          <a:off x="7743063" y="1666875"/>
          <a:ext cx="1879600" cy="4482465"/>
        </p:xfrm>
        <a:graphic>
          <a:graphicData uri="http://schemas.openxmlformats.org/drawingml/2006/table">
            <a:tbl>
              <a:tblPr/>
              <a:tblGrid>
                <a:gridCol w="1879600"/>
              </a:tblGrid>
              <a:tr h="44824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86" name="textbox 286"/>
          <p:cNvSpPr/>
          <p:nvPr/>
        </p:nvSpPr>
        <p:spPr>
          <a:xfrm>
            <a:off x="91726" y="924016"/>
            <a:ext cx="10935334" cy="6597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在 </a:t>
            </a:r>
            <a:r>
              <a:rPr lang="en-US" altLang="zh-CN" sz="2000" kern="0" spc="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[</a:t>
            </a:r>
            <a:r>
              <a:rPr lang="zh-CN" altLang="zh-CN" sz="2000" kern="0" spc="-1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代办帮办子系统</a:t>
            </a:r>
            <a:r>
              <a:rPr lang="en-US" altLang="zh-CN" sz="2000" kern="0" spc="-1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]</a:t>
            </a:r>
            <a:r>
              <a:rPr sz="2000" kern="0" spc="-10" dirty="0" err="1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申请代办服务，支持企业进行代办协议</a:t>
            </a:r>
            <a:r>
              <a:rPr lang="zh-CN" altLang="en-US" sz="2000" kern="0" spc="-1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委托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、</a:t>
            </a:r>
            <a:r>
              <a:rPr sz="2000" kern="0" spc="-10" dirty="0" err="1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中止、续办、终止等流</a:t>
            </a:r>
            <a:r>
              <a:rPr sz="2000" kern="0" spc="-20" dirty="0" err="1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程，首先在</a:t>
            </a:r>
            <a:r>
              <a:rPr sz="2000" kern="0" spc="0" dirty="0" err="1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首页点击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[</a:t>
            </a:r>
            <a:r>
              <a:rPr lang="zh-CN" altLang="en-US" sz="2000" kern="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帮办代办子系统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]</a:t>
            </a:r>
            <a:r>
              <a:rPr sz="2000" kern="0" spc="0" dirty="0" err="1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查看</a:t>
            </a:r>
            <a:r>
              <a:rPr lang="en-US" altLang="zh-CN" sz="2000" kern="0" spc="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[</a:t>
            </a:r>
            <a:r>
              <a:rPr lang="zh-CN" altLang="en-US" sz="2000" kern="0" spc="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代办草稿箱</a:t>
            </a:r>
            <a:r>
              <a:rPr lang="en-US" altLang="zh-CN" sz="2000" kern="0" spc="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]</a:t>
            </a:r>
            <a:r>
              <a:rPr lang="zh-CN" altLang="en-US" sz="2000" kern="0" spc="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，</a:t>
            </a:r>
            <a:r>
              <a:rPr sz="2000" kern="0" spc="0" dirty="0" err="1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点击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[</a:t>
            </a:r>
            <a:r>
              <a:rPr lang="zh-CN" altLang="en-US" sz="2000" kern="0" spc="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新增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]</a:t>
            </a:r>
            <a:r>
              <a:rPr lang="zh-CN" altLang="en-US" sz="2000" kern="0" spc="-1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并填写代办</a:t>
            </a:r>
            <a:r>
              <a:rPr sz="2000" kern="0" spc="-10" dirty="0" err="1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申请</a:t>
            </a:r>
            <a:r>
              <a:rPr lang="zh-CN" altLang="en-US" sz="2000" kern="0" spc="-1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信息后发起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。</a:t>
            </a:r>
            <a:endParaRPr sz="2000" dirty="0">
              <a:latin typeface="FangSong_GB2312"/>
              <a:ea typeface="FangSong_GB2312"/>
              <a:cs typeface="FangSong_GB2312"/>
            </a:endParaRPr>
          </a:p>
        </p:txBody>
      </p:sp>
      <p:sp>
        <p:nvSpPr>
          <p:cNvPr id="288" name="textbox 288"/>
          <p:cNvSpPr/>
          <p:nvPr/>
        </p:nvSpPr>
        <p:spPr>
          <a:xfrm>
            <a:off x="659780" y="135142"/>
            <a:ext cx="4753609" cy="5626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rtl="0" eaLnBrk="0">
              <a:lnSpc>
                <a:spcPts val="4225"/>
              </a:lnSpc>
            </a:pPr>
            <a:r>
              <a:rPr sz="3200" b="1" kern="0" spc="11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3200" b="1" kern="0" spc="-35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b="1" kern="0" spc="11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lang="en-US" sz="3200" b="1" kern="0" spc="-46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3200" b="1" kern="0" spc="-37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b="1" kern="0" spc="11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3200" b="1" kern="0" spc="110" dirty="0" err="1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代办</a:t>
            </a:r>
            <a:r>
              <a:rPr lang="zh-CN" altLang="en-US" sz="3200" b="1" kern="0" spc="11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帮办</a:t>
            </a:r>
            <a:r>
              <a:rPr sz="3200" b="1" kern="0" spc="110" dirty="0" err="1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</a:t>
            </a:r>
            <a:r>
              <a:rPr sz="3200" b="1" kern="0" spc="11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-73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（一）</a:t>
            </a:r>
            <a:endParaRPr sz="3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0" name="textbox 290"/>
          <p:cNvSpPr/>
          <p:nvPr/>
        </p:nvSpPr>
        <p:spPr>
          <a:xfrm>
            <a:off x="348606" y="6246517"/>
            <a:ext cx="1796937" cy="2876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65"/>
              </a:lnSpc>
            </a:pPr>
            <a:r>
              <a:rPr sz="2400" kern="0" spc="20" baseline="-600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①</a:t>
            </a:r>
            <a:r>
              <a:rPr sz="2400" kern="0" spc="20" baseline="-6000" dirty="0" err="1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点击</a:t>
            </a:r>
            <a:r>
              <a:rPr lang="zh-CN" altLang="en-US" sz="2400" kern="0" spc="20" baseline="-600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首页</a:t>
            </a:r>
            <a:r>
              <a:rPr sz="2400" kern="0" spc="20" baseline="-600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［</a:t>
            </a:r>
            <a:r>
              <a:rPr lang="zh-CN" altLang="en-US" sz="2400" kern="0" spc="20" baseline="-600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帮办代办子系统］</a:t>
            </a:r>
            <a:endParaRPr sz="1500" dirty="0">
              <a:latin typeface="FangSong_GB2312"/>
              <a:ea typeface="FangSong_GB2312"/>
              <a:cs typeface="FangSong_GB2312"/>
            </a:endParaRPr>
          </a:p>
        </p:txBody>
      </p:sp>
      <p:sp>
        <p:nvSpPr>
          <p:cNvPr id="292" name="textbox 292"/>
          <p:cNvSpPr/>
          <p:nvPr/>
        </p:nvSpPr>
        <p:spPr>
          <a:xfrm>
            <a:off x="7837137" y="6306842"/>
            <a:ext cx="1988060" cy="2781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7970" indent="-255270" algn="l" rtl="0" eaLnBrk="0">
              <a:lnSpc>
                <a:spcPct val="102000"/>
              </a:lnSpc>
            </a:pP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④</a:t>
            </a:r>
            <a:r>
              <a:rPr sz="1500" kern="0" spc="-30" dirty="0" err="1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点击</a:t>
            </a:r>
            <a:r>
              <a:rPr sz="1500" kern="0" spc="-3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［</a:t>
            </a:r>
            <a:r>
              <a:rPr lang="zh-CN" altLang="en-US" sz="1500" kern="0" spc="-3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发起</a:t>
            </a:r>
            <a:r>
              <a:rPr sz="1500" kern="0" spc="-30" dirty="0" err="1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申请</a:t>
            </a:r>
            <a:r>
              <a:rPr lang="zh-CN" altLang="en-US" sz="1500" kern="0" spc="-3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］</a:t>
            </a:r>
            <a:endParaRPr sz="1500" dirty="0">
              <a:latin typeface="FangSong_GB2312"/>
              <a:ea typeface="FangSong_GB2312"/>
              <a:cs typeface="FangSong_GB2312"/>
            </a:endParaRPr>
          </a:p>
        </p:txBody>
      </p:sp>
      <p:sp>
        <p:nvSpPr>
          <p:cNvPr id="296" name="textbox 296"/>
          <p:cNvSpPr/>
          <p:nvPr/>
        </p:nvSpPr>
        <p:spPr>
          <a:xfrm>
            <a:off x="10271269" y="6336687"/>
            <a:ext cx="1693782" cy="2482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⑤</a:t>
            </a:r>
            <a:r>
              <a:rPr lang="zh-CN" altLang="en-US" sz="1500" kern="0" spc="7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选择接收人后提交申请</a:t>
            </a:r>
            <a:endParaRPr sz="1500" dirty="0">
              <a:latin typeface="FangSong_GB2312"/>
              <a:ea typeface="FangSong_GB2312"/>
              <a:cs typeface="FangSong_GB2312"/>
            </a:endParaRPr>
          </a:p>
        </p:txBody>
      </p:sp>
      <p:pic>
        <p:nvPicPr>
          <p:cNvPr id="298" name="picture 2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253604" y="3679012"/>
            <a:ext cx="336194" cy="472795"/>
          </a:xfrm>
          <a:prstGeom prst="rect">
            <a:avLst/>
          </a:prstGeom>
        </p:spPr>
      </p:pic>
      <p:pic>
        <p:nvPicPr>
          <p:cNvPr id="300" name="picture 3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686925" y="3679012"/>
            <a:ext cx="336194" cy="472795"/>
          </a:xfrm>
          <a:prstGeom prst="rect">
            <a:avLst/>
          </a:prstGeom>
        </p:spPr>
      </p:pic>
      <p:pic>
        <p:nvPicPr>
          <p:cNvPr id="302" name="picture 3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9487" y="159694"/>
            <a:ext cx="233524" cy="541670"/>
          </a:xfrm>
          <a:prstGeom prst="rect">
            <a:avLst/>
          </a:prstGeom>
        </p:spPr>
      </p:pic>
      <p:pic>
        <p:nvPicPr>
          <p:cNvPr id="304" name="picture 3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81000" y="734174"/>
            <a:ext cx="11239500" cy="9525"/>
          </a:xfrm>
          <a:prstGeom prst="rect">
            <a:avLst/>
          </a:prstGeom>
        </p:spPr>
      </p:pic>
      <p:graphicFrame>
        <p:nvGraphicFramePr>
          <p:cNvPr id="2" name="table 280"/>
          <p:cNvGraphicFramePr>
            <a:graphicFrameLocks noGrp="1"/>
          </p:cNvGraphicFramePr>
          <p:nvPr/>
        </p:nvGraphicFramePr>
        <p:xfrm>
          <a:off x="5295906" y="1673916"/>
          <a:ext cx="1879600" cy="4482465"/>
        </p:xfrm>
        <a:graphic>
          <a:graphicData uri="http://schemas.openxmlformats.org/drawingml/2006/table">
            <a:tbl>
              <a:tblPr/>
              <a:tblGrid>
                <a:gridCol w="1879600"/>
              </a:tblGrid>
              <a:tr h="44824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" name="picture 2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6447" y="3686053"/>
            <a:ext cx="336194" cy="472795"/>
          </a:xfrm>
          <a:prstGeom prst="rect">
            <a:avLst/>
          </a:prstGeom>
        </p:spPr>
      </p:pic>
      <p:graphicFrame>
        <p:nvGraphicFramePr>
          <p:cNvPr id="4" name="table 280"/>
          <p:cNvGraphicFramePr>
            <a:graphicFrameLocks noGrp="1"/>
          </p:cNvGraphicFramePr>
          <p:nvPr/>
        </p:nvGraphicFramePr>
        <p:xfrm>
          <a:off x="2789830" y="1641362"/>
          <a:ext cx="1879600" cy="4482465"/>
        </p:xfrm>
        <a:graphic>
          <a:graphicData uri="http://schemas.openxmlformats.org/drawingml/2006/table">
            <a:tbl>
              <a:tblPr/>
              <a:tblGrid>
                <a:gridCol w="1879600"/>
              </a:tblGrid>
              <a:tr h="44824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2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00371" y="3653499"/>
            <a:ext cx="336194" cy="472795"/>
          </a:xfrm>
          <a:prstGeom prst="rect">
            <a:avLst/>
          </a:prstGeom>
        </p:spPr>
      </p:pic>
      <p:graphicFrame>
        <p:nvGraphicFramePr>
          <p:cNvPr id="6" name="table 280"/>
          <p:cNvGraphicFramePr>
            <a:graphicFrameLocks noGrp="1"/>
          </p:cNvGraphicFramePr>
          <p:nvPr/>
        </p:nvGraphicFramePr>
        <p:xfrm>
          <a:off x="265943" y="1659313"/>
          <a:ext cx="1879600" cy="4482465"/>
        </p:xfrm>
        <a:graphic>
          <a:graphicData uri="http://schemas.openxmlformats.org/drawingml/2006/table">
            <a:tbl>
              <a:tblPr/>
              <a:tblGrid>
                <a:gridCol w="1879600"/>
              </a:tblGrid>
              <a:tr h="44824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9830" y="3332221"/>
            <a:ext cx="1898125" cy="832511"/>
          </a:xfrm>
          <a:prstGeom prst="rect">
            <a:avLst/>
          </a:prstGeom>
        </p:spPr>
      </p:pic>
      <p:sp>
        <p:nvSpPr>
          <p:cNvPr id="16" name="textbox 290"/>
          <p:cNvSpPr/>
          <p:nvPr/>
        </p:nvSpPr>
        <p:spPr>
          <a:xfrm>
            <a:off x="2771419" y="6264615"/>
            <a:ext cx="1916536" cy="2876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65"/>
              </a:lnSpc>
            </a:pPr>
            <a:r>
              <a:rPr lang="zh-CN" altLang="en-US" sz="2400" kern="0" spc="20" baseline="-600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</a:rPr>
              <a:t>②</a:t>
            </a:r>
            <a:r>
              <a:rPr sz="2400" kern="0" spc="20" baseline="-6000" dirty="0" err="1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点击</a:t>
            </a:r>
            <a:r>
              <a:rPr sz="2400" kern="0" spc="20" baseline="-600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［</a:t>
            </a:r>
            <a:r>
              <a:rPr lang="zh-CN" altLang="en-US" sz="2400" kern="0" spc="20" baseline="-600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代办草稿箱］</a:t>
            </a:r>
            <a:endParaRPr sz="1500" dirty="0">
              <a:latin typeface="FangSong_GB2312"/>
              <a:ea typeface="FangSong_GB2312"/>
              <a:cs typeface="FangSong_GB231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3063" y="3429000"/>
            <a:ext cx="1871046" cy="83267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139" y="3320326"/>
            <a:ext cx="1835019" cy="815564"/>
          </a:xfrm>
          <a:prstGeom prst="rect">
            <a:avLst/>
          </a:prstGeom>
        </p:spPr>
      </p:pic>
      <p:sp>
        <p:nvSpPr>
          <p:cNvPr id="21" name="textbox 290"/>
          <p:cNvSpPr/>
          <p:nvPr/>
        </p:nvSpPr>
        <p:spPr>
          <a:xfrm>
            <a:off x="5254693" y="6306842"/>
            <a:ext cx="1532733" cy="2876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65"/>
              </a:lnSpc>
            </a:pPr>
            <a:r>
              <a:rPr lang="zh-CN" altLang="en-US" sz="2400" kern="0" spc="20" baseline="-600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</a:rPr>
              <a:t>③填写申请信息</a:t>
            </a:r>
            <a:endParaRPr sz="1500" dirty="0">
              <a:latin typeface="FangSong_GB2312"/>
              <a:ea typeface="FangSong_GB2312"/>
              <a:cs typeface="FangSong_GB231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5900" y="2801620"/>
            <a:ext cx="1862455" cy="144716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85451" y="3055441"/>
            <a:ext cx="1879600" cy="157978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textbox 310"/>
          <p:cNvSpPr/>
          <p:nvPr/>
        </p:nvSpPr>
        <p:spPr>
          <a:xfrm>
            <a:off x="533673" y="915127"/>
            <a:ext cx="10940415" cy="6597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2000" kern="0" spc="0" dirty="0" err="1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提交申请</a:t>
            </a:r>
            <a:r>
              <a:rPr lang="zh-CN" altLang="en-US" sz="2000" kern="0" spc="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后</a:t>
            </a:r>
            <a:r>
              <a:rPr lang="zh-CN" altLang="en-US" sz="2000" kern="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，由</a:t>
            </a:r>
            <a:r>
              <a:rPr lang="zh-CN" altLang="en-US" sz="2000" kern="0" spc="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代</a:t>
            </a:r>
            <a:r>
              <a:rPr sz="2000" kern="0" spc="0" dirty="0" err="1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办专员在</a:t>
            </a:r>
            <a:r>
              <a:rPr lang="en-US" altLang="zh-CN" sz="2000" kern="0" spc="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[</a:t>
            </a:r>
            <a:r>
              <a:rPr lang="zh-CN" altLang="en-US" sz="2000" kern="0" spc="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帮办代办子系统</a:t>
            </a:r>
            <a:r>
              <a:rPr lang="en-US" altLang="zh-CN" sz="2000" kern="0" spc="-1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]</a:t>
            </a:r>
            <a:r>
              <a:rPr lang="zh-CN" altLang="en-US" sz="2000" kern="0" spc="-1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对</a:t>
            </a:r>
            <a:r>
              <a:rPr sz="2000" kern="0" spc="0" dirty="0" err="1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代办</a:t>
            </a:r>
            <a:r>
              <a:rPr lang="zh-CN" altLang="en-US" sz="2000" kern="0" spc="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申请进行初审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，</a:t>
            </a:r>
            <a:r>
              <a:rPr sz="2000" kern="0" spc="0" dirty="0" err="1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点击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[</a:t>
            </a:r>
            <a:r>
              <a:rPr lang="zh-CN" altLang="en-US" sz="2000" kern="0" spc="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待办箱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]</a:t>
            </a:r>
            <a:r>
              <a:rPr sz="2000" kern="0" spc="-10" dirty="0" err="1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确认</a:t>
            </a:r>
            <a:r>
              <a:rPr lang="zh-CN" altLang="en-US" sz="2000" kern="0" spc="-1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代办申请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，</a:t>
            </a:r>
            <a:r>
              <a:rPr sz="2000" kern="0" spc="0" dirty="0" err="1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点击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[</a:t>
            </a:r>
            <a:r>
              <a:rPr lang="zh-CN" altLang="en-US" sz="2000" kern="0" spc="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发送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]</a:t>
            </a:r>
            <a:r>
              <a:rPr lang="zh-CN" altLang="en-US" sz="2000" kern="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提交给代办管理员审核后，可上传并查看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[</a:t>
            </a:r>
            <a:r>
              <a:rPr lang="zh-CN" altLang="en-US" sz="2000" kern="0" spc="-1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委托代办协议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]盖章版文件。</a:t>
            </a:r>
            <a:endParaRPr sz="2000" dirty="0">
              <a:latin typeface="FangSong_GB2312"/>
              <a:ea typeface="FangSong_GB2312"/>
              <a:cs typeface="FangSong_GB2312"/>
            </a:endParaRPr>
          </a:p>
        </p:txBody>
      </p:sp>
      <p:sp>
        <p:nvSpPr>
          <p:cNvPr id="312" name="textbox 312"/>
          <p:cNvSpPr/>
          <p:nvPr/>
        </p:nvSpPr>
        <p:spPr>
          <a:xfrm>
            <a:off x="112386" y="6278407"/>
            <a:ext cx="12023225" cy="492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482580" indent="-10469880" algn="l" rtl="0" eaLnBrk="0">
              <a:lnSpc>
                <a:spcPct val="100000"/>
              </a:lnSpc>
            </a:pP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①</a:t>
            </a:r>
            <a:r>
              <a:rPr sz="1500" kern="0" spc="50" dirty="0" err="1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点击［代办</a:t>
            </a:r>
            <a:r>
              <a:rPr lang="zh-CN" altLang="en-US" sz="1500" kern="0" spc="5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申请</a:t>
            </a:r>
            <a:r>
              <a:rPr lang="en-US" altLang="zh-CN" sz="1500" kern="0" spc="5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-</a:t>
            </a:r>
            <a:r>
              <a:rPr lang="zh-CN" altLang="en-US" sz="1500" kern="0" spc="5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待办箱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］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②</a:t>
            </a:r>
            <a:r>
              <a:rPr lang="zh-CN" altLang="en-US" sz="1500" kern="0" spc="4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代办专员初审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     </a:t>
            </a:r>
            <a:r>
              <a:rPr lang="en-US" sz="1500" kern="0" spc="4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      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③</a:t>
            </a:r>
            <a:r>
              <a:rPr lang="zh-CN" altLang="en-US" sz="1500" kern="0" spc="4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代办管理确认审核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    </a:t>
            </a:r>
            <a:r>
              <a:rPr lang="en-US" sz="1500" kern="0" spc="4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  </a:t>
            </a:r>
            <a:r>
              <a:rPr sz="2400" kern="0" spc="40" baseline="-900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④</a:t>
            </a:r>
            <a:r>
              <a:rPr lang="zh-CN" altLang="en-US" sz="2400" kern="0" spc="40" baseline="-900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上传</a:t>
            </a:r>
            <a:r>
              <a:rPr sz="2400" kern="0" spc="40" baseline="-900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［</a:t>
            </a:r>
            <a:r>
              <a:rPr lang="zh-CN" altLang="en-US" sz="2400" kern="0" spc="40" baseline="-900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委托代办协议</a:t>
            </a:r>
            <a:r>
              <a:rPr sz="2400" kern="0" spc="40" baseline="-900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］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 </a:t>
            </a:r>
            <a:r>
              <a:rPr sz="2400" kern="0" spc="40" baseline="200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⑤</a:t>
            </a:r>
            <a:r>
              <a:rPr sz="2400" kern="0" spc="40" baseline="2000" dirty="0" err="1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点击</a:t>
            </a:r>
            <a:r>
              <a:rPr sz="2400" kern="0" spc="40" baseline="200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［</a:t>
            </a:r>
            <a:r>
              <a:rPr lang="zh-CN" altLang="en-US" sz="2400" kern="0" spc="40" baseline="200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下载</a:t>
            </a:r>
            <a:r>
              <a:rPr sz="2400" kern="0" spc="40" baseline="2000" dirty="0" err="1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代办</a:t>
            </a:r>
            <a:r>
              <a:rPr sz="1500" kern="0" spc="70" dirty="0" err="1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委托</a:t>
            </a:r>
            <a:r>
              <a:rPr lang="zh-CN" altLang="en-US" sz="1500" kern="0" spc="7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协议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FangSong_GB2312"/>
                <a:ea typeface="FangSong_GB2312"/>
                <a:cs typeface="FangSong_GB2312"/>
              </a:rPr>
              <a:t>］</a:t>
            </a:r>
            <a:endParaRPr sz="1500" dirty="0">
              <a:latin typeface="FangSong_GB2312"/>
              <a:ea typeface="FangSong_GB2312"/>
              <a:cs typeface="FangSong_GB2312"/>
            </a:endParaRPr>
          </a:p>
        </p:txBody>
      </p:sp>
      <p:sp>
        <p:nvSpPr>
          <p:cNvPr id="314" name="textbox 314"/>
          <p:cNvSpPr/>
          <p:nvPr/>
        </p:nvSpPr>
        <p:spPr>
          <a:xfrm>
            <a:off x="659780" y="135142"/>
            <a:ext cx="4753609" cy="5626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rtl="0" eaLnBrk="0">
              <a:lnSpc>
                <a:spcPts val="4225"/>
              </a:lnSpc>
            </a:pPr>
            <a:r>
              <a:rPr sz="3200" b="1" kern="0" spc="11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3200" b="1" kern="0" spc="-35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b="1" kern="0" spc="11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3200" b="1" kern="0" spc="-46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3200" b="1" kern="0" spc="11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3200" b="1" kern="0" spc="-37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b="1" kern="0" spc="11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3200" b="1" kern="0" spc="110" dirty="0" err="1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代办</a:t>
            </a:r>
            <a:r>
              <a:rPr lang="zh-CN" altLang="en-US" sz="3200" b="1" kern="0" spc="11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帮办</a:t>
            </a:r>
            <a:r>
              <a:rPr sz="3200" b="1" kern="0" spc="11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</a:t>
            </a:r>
            <a:r>
              <a:rPr lang="zh-CN" altLang="en-US" sz="3200" b="1" kern="0" spc="11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务</a:t>
            </a:r>
            <a:r>
              <a:rPr sz="3200" b="1" kern="0" spc="11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-73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（二）</a:t>
            </a:r>
            <a:endParaRPr sz="3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18" name="picture 3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9487" y="159694"/>
            <a:ext cx="233524" cy="541670"/>
          </a:xfrm>
          <a:prstGeom prst="rect">
            <a:avLst/>
          </a:prstGeom>
        </p:spPr>
      </p:pic>
      <p:pic>
        <p:nvPicPr>
          <p:cNvPr id="320" name="picture 3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81000" y="734174"/>
            <a:ext cx="11239500" cy="9525"/>
          </a:xfrm>
          <a:prstGeom prst="rect">
            <a:avLst/>
          </a:prstGeom>
        </p:spPr>
      </p:pic>
      <p:graphicFrame>
        <p:nvGraphicFramePr>
          <p:cNvPr id="4" name="table 278"/>
          <p:cNvGraphicFramePr>
            <a:graphicFrameLocks noGrp="1"/>
          </p:cNvGraphicFramePr>
          <p:nvPr/>
        </p:nvGraphicFramePr>
        <p:xfrm>
          <a:off x="10017945" y="1530462"/>
          <a:ext cx="1879600" cy="4500245"/>
        </p:xfrm>
        <a:graphic>
          <a:graphicData uri="http://schemas.openxmlformats.org/drawingml/2006/table">
            <a:tbl>
              <a:tblPr/>
              <a:tblGrid>
                <a:gridCol w="1879600"/>
              </a:tblGrid>
              <a:tr h="45002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280"/>
          <p:cNvGraphicFramePr>
            <a:graphicFrameLocks noGrp="1"/>
          </p:cNvGraphicFramePr>
          <p:nvPr/>
        </p:nvGraphicFramePr>
        <p:xfrm>
          <a:off x="7675557" y="1550274"/>
          <a:ext cx="1879600" cy="4482465"/>
        </p:xfrm>
        <a:graphic>
          <a:graphicData uri="http://schemas.openxmlformats.org/drawingml/2006/table">
            <a:tbl>
              <a:tblPr/>
              <a:tblGrid>
                <a:gridCol w="1879600"/>
              </a:tblGrid>
              <a:tr h="44824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2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6098" y="3562411"/>
            <a:ext cx="336194" cy="472795"/>
          </a:xfrm>
          <a:prstGeom prst="rect">
            <a:avLst/>
          </a:prstGeom>
        </p:spPr>
      </p:pic>
      <p:pic>
        <p:nvPicPr>
          <p:cNvPr id="7" name="picture 3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9419" y="3562411"/>
            <a:ext cx="336194" cy="472795"/>
          </a:xfrm>
          <a:prstGeom prst="rect">
            <a:avLst/>
          </a:prstGeom>
        </p:spPr>
      </p:pic>
      <p:graphicFrame>
        <p:nvGraphicFramePr>
          <p:cNvPr id="8" name="table 280"/>
          <p:cNvGraphicFramePr>
            <a:graphicFrameLocks noGrp="1"/>
          </p:cNvGraphicFramePr>
          <p:nvPr/>
        </p:nvGraphicFramePr>
        <p:xfrm>
          <a:off x="5228400" y="1557315"/>
          <a:ext cx="1879600" cy="4482465"/>
        </p:xfrm>
        <a:graphic>
          <a:graphicData uri="http://schemas.openxmlformats.org/drawingml/2006/table">
            <a:tbl>
              <a:tblPr/>
              <a:tblGrid>
                <a:gridCol w="1879600"/>
              </a:tblGrid>
              <a:tr h="44824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" name="picture 2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941" y="3569452"/>
            <a:ext cx="336194" cy="472795"/>
          </a:xfrm>
          <a:prstGeom prst="rect">
            <a:avLst/>
          </a:prstGeom>
        </p:spPr>
      </p:pic>
      <p:graphicFrame>
        <p:nvGraphicFramePr>
          <p:cNvPr id="10" name="table 280"/>
          <p:cNvGraphicFramePr>
            <a:graphicFrameLocks noGrp="1"/>
          </p:cNvGraphicFramePr>
          <p:nvPr/>
        </p:nvGraphicFramePr>
        <p:xfrm>
          <a:off x="2722324" y="1524761"/>
          <a:ext cx="1879600" cy="4482465"/>
        </p:xfrm>
        <a:graphic>
          <a:graphicData uri="http://schemas.openxmlformats.org/drawingml/2006/table">
            <a:tbl>
              <a:tblPr/>
              <a:tblGrid>
                <a:gridCol w="1879600"/>
              </a:tblGrid>
              <a:tr h="44824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" name="picture 2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221" y="3536898"/>
            <a:ext cx="336194" cy="472795"/>
          </a:xfrm>
          <a:prstGeom prst="rect">
            <a:avLst/>
          </a:prstGeom>
        </p:spPr>
      </p:pic>
      <p:graphicFrame>
        <p:nvGraphicFramePr>
          <p:cNvPr id="12" name="table 280"/>
          <p:cNvGraphicFramePr>
            <a:graphicFrameLocks noGrp="1"/>
          </p:cNvGraphicFramePr>
          <p:nvPr/>
        </p:nvGraphicFramePr>
        <p:xfrm>
          <a:off x="198437" y="1542712"/>
          <a:ext cx="1879600" cy="4482465"/>
        </p:xfrm>
        <a:graphic>
          <a:graphicData uri="http://schemas.openxmlformats.org/drawingml/2006/table">
            <a:tbl>
              <a:tblPr/>
              <a:tblGrid>
                <a:gridCol w="1879600"/>
              </a:tblGrid>
              <a:tr h="44824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706" y="3194269"/>
            <a:ext cx="1837061" cy="114683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7048" y="3171011"/>
            <a:ext cx="1823867" cy="129510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0323" y="3196777"/>
            <a:ext cx="1871513" cy="119056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89393" y="3631913"/>
            <a:ext cx="1865764" cy="30892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34588" y="3084876"/>
            <a:ext cx="1862957" cy="12951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442</Words>
  <Application>WPS 演示</Application>
  <PresentationFormat>宽屏</PresentationFormat>
  <Paragraphs>28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3" baseType="lpstr">
      <vt:lpstr>Arial</vt:lpstr>
      <vt:lpstr>宋体</vt:lpstr>
      <vt:lpstr>Wingdings</vt:lpstr>
      <vt:lpstr>Arial</vt:lpstr>
      <vt:lpstr>微软雅黑</vt:lpstr>
      <vt:lpstr>FangSong_GB2312</vt:lpstr>
      <vt:lpstr>仿宋_GB2312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崔乃元</dc:creator>
  <cp:lastModifiedBy>石燕娟</cp:lastModifiedBy>
  <cp:revision>10</cp:revision>
  <dcterms:created xsi:type="dcterms:W3CDTF">2024-09-25T08:26:00Z</dcterms:created>
  <dcterms:modified xsi:type="dcterms:W3CDTF">2025-04-17T07:12:15Z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wqlLaW5nc29mdCBQREYgdG8gV1BTIDEwMA</vt:lpwstr>
  </property>
  <property fmtid="{D5CDD505-2E9C-101B-9397-08002B2CF9AE}" pid="3" name="Created">
    <vt:filetime>2024-09-26T08:19:38Z</vt:filetime>
  </property>
  <property fmtid="{D5CDD505-2E9C-101B-9397-08002B2CF9AE}" pid="4" name="KSOProductBuildVer">
    <vt:lpwstr>2052-12.1.0.19770</vt:lpwstr>
  </property>
  <property fmtid="{D5CDD505-2E9C-101B-9397-08002B2CF9AE}" pid="5" name="ICV">
    <vt:lpwstr>E05CA1E2B1CF46F8B4E214E38AAA601D_12</vt:lpwstr>
  </property>
</Properties>
</file>